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6" r:id="rId7"/>
    <p:sldId id="260" r:id="rId8"/>
    <p:sldId id="267" r:id="rId9"/>
    <p:sldId id="262" r:id="rId10"/>
    <p:sldId id="264" r:id="rId11"/>
    <p:sldId id="265" r:id="rId12"/>
    <p:sldId id="263"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4"/>
    <p:restoredTop sz="96093"/>
  </p:normalViewPr>
  <p:slideViewPr>
    <p:cSldViewPr snapToGrid="0" snapToObjects="1">
      <p:cViewPr>
        <p:scale>
          <a:sx n="110" d="100"/>
          <a:sy n="110" d="100"/>
        </p:scale>
        <p:origin x="1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Revenue over Expense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Housing and Mission</c:v>
                </c:pt>
              </c:strCache>
            </c:strRef>
          </c:tx>
          <c:spPr>
            <a:solidFill>
              <a:schemeClr val="accent1"/>
            </a:solidFill>
            <a:ln>
              <a:noFill/>
            </a:ln>
            <a:effectLst/>
          </c:spPr>
          <c:invertIfNegative val="0"/>
          <c:cat>
            <c:strRef>
              <c:f>Sheet1!$A$2:$A$5</c:f>
              <c:strCache>
                <c:ptCount val="4"/>
                <c:pt idx="0">
                  <c:v>19-20</c:v>
                </c:pt>
                <c:pt idx="1">
                  <c:v>20-21</c:v>
                </c:pt>
                <c:pt idx="2">
                  <c:v>21-22</c:v>
                </c:pt>
                <c:pt idx="3">
                  <c:v>22-23</c:v>
                </c:pt>
              </c:strCache>
            </c:strRef>
          </c:cat>
          <c:val>
            <c:numRef>
              <c:f>Sheet1!$B$2:$B$5</c:f>
              <c:numCache>
                <c:formatCode>General</c:formatCode>
                <c:ptCount val="4"/>
                <c:pt idx="0">
                  <c:v>852</c:v>
                </c:pt>
                <c:pt idx="1">
                  <c:v>20646</c:v>
                </c:pt>
                <c:pt idx="2">
                  <c:v>47101</c:v>
                </c:pt>
                <c:pt idx="3">
                  <c:v>40000</c:v>
                </c:pt>
              </c:numCache>
            </c:numRef>
          </c:val>
          <c:extLst>
            <c:ext xmlns:c16="http://schemas.microsoft.com/office/drawing/2014/chart" uri="{C3380CC4-5D6E-409C-BE32-E72D297353CC}">
              <c16:uniqueId val="{00000000-E560-084C-8344-80B893F0678F}"/>
            </c:ext>
          </c:extLst>
        </c:ser>
        <c:ser>
          <c:idx val="1"/>
          <c:order val="1"/>
          <c:tx>
            <c:strRef>
              <c:f>Sheet1!$C$1</c:f>
              <c:strCache>
                <c:ptCount val="1"/>
                <c:pt idx="0">
                  <c:v>Program Expenses</c:v>
                </c:pt>
              </c:strCache>
            </c:strRef>
          </c:tx>
          <c:spPr>
            <a:solidFill>
              <a:schemeClr val="accent2"/>
            </a:solidFill>
            <a:ln>
              <a:noFill/>
            </a:ln>
            <a:effectLst/>
          </c:spPr>
          <c:invertIfNegative val="0"/>
          <c:cat>
            <c:strRef>
              <c:f>Sheet1!$A$2:$A$5</c:f>
              <c:strCache>
                <c:ptCount val="4"/>
                <c:pt idx="0">
                  <c:v>19-20</c:v>
                </c:pt>
                <c:pt idx="1">
                  <c:v>20-21</c:v>
                </c:pt>
                <c:pt idx="2">
                  <c:v>21-22</c:v>
                </c:pt>
                <c:pt idx="3">
                  <c:v>22-23</c:v>
                </c:pt>
              </c:strCache>
            </c:strRef>
          </c:cat>
          <c:val>
            <c:numRef>
              <c:f>Sheet1!$C$2:$C$5</c:f>
              <c:numCache>
                <c:formatCode>General</c:formatCode>
                <c:ptCount val="4"/>
                <c:pt idx="0">
                  <c:v>112711</c:v>
                </c:pt>
                <c:pt idx="1">
                  <c:v>132365</c:v>
                </c:pt>
                <c:pt idx="2">
                  <c:v>123743</c:v>
                </c:pt>
                <c:pt idx="3" formatCode="#,##0">
                  <c:v>140000</c:v>
                </c:pt>
              </c:numCache>
            </c:numRef>
          </c:val>
          <c:extLst>
            <c:ext xmlns:c16="http://schemas.microsoft.com/office/drawing/2014/chart" uri="{C3380CC4-5D6E-409C-BE32-E72D297353CC}">
              <c16:uniqueId val="{00000001-E560-084C-8344-80B893F0678F}"/>
            </c:ext>
          </c:extLst>
        </c:ser>
        <c:ser>
          <c:idx val="2"/>
          <c:order val="2"/>
          <c:tx>
            <c:strRef>
              <c:f>Sheet1!$D$1</c:f>
              <c:strCache>
                <c:ptCount val="1"/>
                <c:pt idx="0">
                  <c:v>Revenue over Expense</c:v>
                </c:pt>
              </c:strCache>
            </c:strRef>
          </c:tx>
          <c:spPr>
            <a:solidFill>
              <a:srgbClr val="0070C0"/>
            </a:solidFill>
            <a:ln>
              <a:noFill/>
            </a:ln>
            <a:effectLst/>
          </c:spPr>
          <c:invertIfNegative val="0"/>
          <c:cat>
            <c:strRef>
              <c:f>Sheet1!$A$2:$A$5</c:f>
              <c:strCache>
                <c:ptCount val="4"/>
                <c:pt idx="0">
                  <c:v>19-20</c:v>
                </c:pt>
                <c:pt idx="1">
                  <c:v>20-21</c:v>
                </c:pt>
                <c:pt idx="2">
                  <c:v>21-22</c:v>
                </c:pt>
                <c:pt idx="3">
                  <c:v>22-23</c:v>
                </c:pt>
              </c:strCache>
            </c:strRef>
          </c:cat>
          <c:val>
            <c:numRef>
              <c:f>Sheet1!$D$2:$D$5</c:f>
              <c:numCache>
                <c:formatCode>General</c:formatCode>
                <c:ptCount val="4"/>
                <c:pt idx="0">
                  <c:v>6774</c:v>
                </c:pt>
                <c:pt idx="1">
                  <c:v>49989</c:v>
                </c:pt>
                <c:pt idx="2">
                  <c:v>25156</c:v>
                </c:pt>
                <c:pt idx="3">
                  <c:v>0</c:v>
                </c:pt>
              </c:numCache>
            </c:numRef>
          </c:val>
          <c:extLst>
            <c:ext xmlns:c16="http://schemas.microsoft.com/office/drawing/2014/chart" uri="{C3380CC4-5D6E-409C-BE32-E72D297353CC}">
              <c16:uniqueId val="{00000002-E560-084C-8344-80B893F0678F}"/>
            </c:ext>
          </c:extLst>
        </c:ser>
        <c:ser>
          <c:idx val="3"/>
          <c:order val="3"/>
          <c:tx>
            <c:strRef>
              <c:f>Sheet1!$E$1</c:f>
              <c:strCache>
                <c:ptCount val="1"/>
                <c:pt idx="0">
                  <c:v>Column1</c:v>
                </c:pt>
              </c:strCache>
            </c:strRef>
          </c:tx>
          <c:spPr>
            <a:solidFill>
              <a:schemeClr val="accent4"/>
            </a:solidFill>
            <a:ln>
              <a:noFill/>
            </a:ln>
            <a:effectLst/>
          </c:spPr>
          <c:invertIfNegative val="0"/>
          <c:cat>
            <c:strRef>
              <c:f>Sheet1!$A$2:$A$5</c:f>
              <c:strCache>
                <c:ptCount val="4"/>
                <c:pt idx="0">
                  <c:v>19-20</c:v>
                </c:pt>
                <c:pt idx="1">
                  <c:v>20-21</c:v>
                </c:pt>
                <c:pt idx="2">
                  <c:v>21-22</c:v>
                </c:pt>
                <c:pt idx="3">
                  <c:v>22-23</c:v>
                </c:pt>
              </c:strCache>
            </c:strRef>
          </c:cat>
          <c:val>
            <c:numRef>
              <c:f>Sheet1!$E$2:$E$5</c:f>
              <c:numCache>
                <c:formatCode>General</c:formatCode>
                <c:ptCount val="4"/>
              </c:numCache>
            </c:numRef>
          </c:val>
          <c:extLst>
            <c:ext xmlns:c16="http://schemas.microsoft.com/office/drawing/2014/chart" uri="{C3380CC4-5D6E-409C-BE32-E72D297353CC}">
              <c16:uniqueId val="{00000003-E560-084C-8344-80B893F0678F}"/>
            </c:ext>
          </c:extLst>
        </c:ser>
        <c:dLbls>
          <c:showLegendKey val="0"/>
          <c:showVal val="0"/>
          <c:showCatName val="0"/>
          <c:showSerName val="0"/>
          <c:showPercent val="0"/>
          <c:showBubbleSize val="0"/>
        </c:dLbls>
        <c:gapWidth val="150"/>
        <c:overlap val="100"/>
        <c:axId val="563502799"/>
        <c:axId val="563504447"/>
      </c:barChart>
      <c:catAx>
        <c:axId val="56350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3504447"/>
        <c:crosses val="autoZero"/>
        <c:auto val="1"/>
        <c:lblAlgn val="ctr"/>
        <c:lblOffset val="100"/>
        <c:noMultiLvlLbl val="0"/>
      </c:catAx>
      <c:valAx>
        <c:axId val="563504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3502799"/>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of Revenue Source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Tuition</c:v>
                </c:pt>
                <c:pt idx="1">
                  <c:v>Churches</c:v>
                </c:pt>
                <c:pt idx="2">
                  <c:v>Individuals</c:v>
                </c:pt>
              </c:strCache>
            </c:strRef>
          </c:cat>
          <c:val>
            <c:numRef>
              <c:f>Sheet1!$B$2:$B$5</c:f>
              <c:numCache>
                <c:formatCode>General</c:formatCode>
                <c:ptCount val="4"/>
                <c:pt idx="0">
                  <c:v>60000</c:v>
                </c:pt>
                <c:pt idx="1">
                  <c:v>30000</c:v>
                </c:pt>
                <c:pt idx="2">
                  <c:v>85000</c:v>
                </c:pt>
              </c:numCache>
            </c:numRef>
          </c:val>
          <c:extLst>
            <c:ext xmlns:c16="http://schemas.microsoft.com/office/drawing/2014/chart" uri="{C3380CC4-5D6E-409C-BE32-E72D297353CC}">
              <c16:uniqueId val="{00000000-1E1C-464B-B6A9-03C524C2987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9/8/22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9/8/22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sfellows.com/give" TargetMode="External"/><Relationship Id="rId2" Type="http://schemas.openxmlformats.org/officeDocument/2006/relationships/hyperlink" Target="mailto:winstonsalemfellows@gmail.com?subject=Volunteer%20Opportunit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sfellows.com/"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sfellows.com/giv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6CA0-D991-C522-7DB9-8C92F76B37DD}"/>
              </a:ext>
            </a:extLst>
          </p:cNvPr>
          <p:cNvSpPr>
            <a:spLocks noGrp="1"/>
          </p:cNvSpPr>
          <p:nvPr>
            <p:ph type="ctrTitle"/>
          </p:nvPr>
        </p:nvSpPr>
        <p:spPr>
          <a:xfrm>
            <a:off x="2417779" y="1548507"/>
            <a:ext cx="8637073" cy="2541431"/>
          </a:xfrm>
        </p:spPr>
        <p:txBody>
          <a:bodyPr>
            <a:normAutofit/>
          </a:bodyPr>
          <a:lstStyle/>
          <a:p>
            <a:r>
              <a:rPr lang="en-US" sz="4000" dirty="0"/>
              <a:t>Winston-Salem Fellows </a:t>
            </a:r>
          </a:p>
        </p:txBody>
      </p:sp>
      <p:sp>
        <p:nvSpPr>
          <p:cNvPr id="3" name="Subtitle 2">
            <a:extLst>
              <a:ext uri="{FF2B5EF4-FFF2-40B4-BE49-F238E27FC236}">
                <a16:creationId xmlns:a16="http://schemas.microsoft.com/office/drawing/2014/main" id="{4F8FB7FE-20EC-462A-9CAE-201F46893531}"/>
              </a:ext>
            </a:extLst>
          </p:cNvPr>
          <p:cNvSpPr>
            <a:spLocks noGrp="1"/>
          </p:cNvSpPr>
          <p:nvPr>
            <p:ph type="subTitle" idx="1"/>
          </p:nvPr>
        </p:nvSpPr>
        <p:spPr>
          <a:xfrm>
            <a:off x="2417779" y="4089938"/>
            <a:ext cx="8637072" cy="977621"/>
          </a:xfrm>
        </p:spPr>
        <p:txBody>
          <a:bodyPr/>
          <a:lstStyle/>
          <a:p>
            <a:r>
              <a:rPr lang="en-US" dirty="0"/>
              <a:t>Annual Report 2021-22 and Look Ahead to 2022-23</a:t>
            </a:r>
          </a:p>
        </p:txBody>
      </p:sp>
      <p:pic>
        <p:nvPicPr>
          <p:cNvPr id="7" name="Picture 6">
            <a:extLst>
              <a:ext uri="{FF2B5EF4-FFF2-40B4-BE49-F238E27FC236}">
                <a16:creationId xmlns:a16="http://schemas.microsoft.com/office/drawing/2014/main" id="{ABB49E55-EDD9-3548-B271-DB16E88AFD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17779" y="887569"/>
            <a:ext cx="2541431" cy="2541431"/>
          </a:xfrm>
          <a:prstGeom prst="rect">
            <a:avLst/>
          </a:prstGeom>
        </p:spPr>
      </p:pic>
    </p:spTree>
    <p:extLst>
      <p:ext uri="{BB962C8B-B14F-4D97-AF65-F5344CB8AC3E}">
        <p14:creationId xmlns:p14="http://schemas.microsoft.com/office/powerpoint/2010/main" val="58827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A78B-C1DA-CDC4-7ACF-756718CF3452}"/>
              </a:ext>
            </a:extLst>
          </p:cNvPr>
          <p:cNvSpPr>
            <a:spLocks noGrp="1"/>
          </p:cNvSpPr>
          <p:nvPr>
            <p:ph type="title"/>
          </p:nvPr>
        </p:nvSpPr>
        <p:spPr/>
        <p:txBody>
          <a:bodyPr/>
          <a:lstStyle/>
          <a:p>
            <a:r>
              <a:rPr lang="en-US" dirty="0"/>
              <a:t>Finance Update</a:t>
            </a:r>
          </a:p>
        </p:txBody>
      </p:sp>
      <p:graphicFrame>
        <p:nvGraphicFramePr>
          <p:cNvPr id="4" name="Content Placeholder 3">
            <a:extLst>
              <a:ext uri="{FF2B5EF4-FFF2-40B4-BE49-F238E27FC236}">
                <a16:creationId xmlns:a16="http://schemas.microsoft.com/office/drawing/2014/main" id="{E62B06BD-30EA-36AC-3EA0-7EAFC1A84380}"/>
              </a:ext>
            </a:extLst>
          </p:cNvPr>
          <p:cNvGraphicFramePr>
            <a:graphicFrameLocks noGrp="1"/>
          </p:cNvGraphicFramePr>
          <p:nvPr>
            <p:ph idx="1"/>
            <p:extLst>
              <p:ext uri="{D42A27DB-BD31-4B8C-83A1-F6EECF244321}">
                <p14:modId xmlns:p14="http://schemas.microsoft.com/office/powerpoint/2010/main" val="3332974453"/>
              </p:ext>
            </p:extLst>
          </p:nvPr>
        </p:nvGraphicFramePr>
        <p:xfrm>
          <a:off x="1450975" y="2016125"/>
          <a:ext cx="9604375" cy="3449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352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D308-D43D-3686-215D-322688925B67}"/>
              </a:ext>
            </a:extLst>
          </p:cNvPr>
          <p:cNvSpPr>
            <a:spLocks noGrp="1"/>
          </p:cNvSpPr>
          <p:nvPr>
            <p:ph type="title"/>
          </p:nvPr>
        </p:nvSpPr>
        <p:spPr/>
        <p:txBody>
          <a:bodyPr/>
          <a:lstStyle/>
          <a:p>
            <a:r>
              <a:rPr lang="en-US" dirty="0"/>
              <a:t>Budget 2022-23</a:t>
            </a:r>
            <a:br>
              <a:rPr lang="en-US" dirty="0"/>
            </a:br>
            <a:r>
              <a:rPr lang="en-US" dirty="0"/>
              <a:t>$180,000</a:t>
            </a:r>
          </a:p>
        </p:txBody>
      </p:sp>
      <p:graphicFrame>
        <p:nvGraphicFramePr>
          <p:cNvPr id="4" name="Content Placeholder 3">
            <a:extLst>
              <a:ext uri="{FF2B5EF4-FFF2-40B4-BE49-F238E27FC236}">
                <a16:creationId xmlns:a16="http://schemas.microsoft.com/office/drawing/2014/main" id="{97365F83-6702-3FA4-6F09-7E522681F554}"/>
              </a:ext>
            </a:extLst>
          </p:cNvPr>
          <p:cNvGraphicFramePr>
            <a:graphicFrameLocks noGrp="1"/>
          </p:cNvGraphicFramePr>
          <p:nvPr>
            <p:ph idx="1"/>
            <p:extLst>
              <p:ext uri="{D42A27DB-BD31-4B8C-83A1-F6EECF244321}">
                <p14:modId xmlns:p14="http://schemas.microsoft.com/office/powerpoint/2010/main" val="1517549354"/>
              </p:ext>
            </p:extLst>
          </p:nvPr>
        </p:nvGraphicFramePr>
        <p:xfrm>
          <a:off x="1450975" y="2016125"/>
          <a:ext cx="9604375" cy="3449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376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2EFB7-C91D-0C48-ECD9-2DEF73B19323}"/>
              </a:ext>
            </a:extLst>
          </p:cNvPr>
          <p:cNvSpPr>
            <a:spLocks noGrp="1"/>
          </p:cNvSpPr>
          <p:nvPr>
            <p:ph idx="1"/>
          </p:nvPr>
        </p:nvSpPr>
        <p:spPr>
          <a:xfrm>
            <a:off x="5408268" y="1871172"/>
            <a:ext cx="5992796" cy="3635461"/>
          </a:xfrm>
        </p:spPr>
        <p:txBody>
          <a:bodyPr>
            <a:normAutofit fontScale="92500" lnSpcReduction="10000"/>
          </a:bodyPr>
          <a:lstStyle/>
          <a:p>
            <a:pPr marL="0" indent="0">
              <a:buNone/>
            </a:pPr>
            <a:r>
              <a:rPr lang="en-US" b="0" i="0" dirty="0">
                <a:solidFill>
                  <a:srgbClr val="222222"/>
                </a:solidFill>
                <a:effectLst/>
                <a:latin typeface="Arial" panose="020B0604020202020204" pitchFamily="34" charset="0"/>
              </a:rPr>
              <a:t>Whether it's the city of Winston-Salem, the joyful noises of passionate worship, the intricacies and complexities of how those around you interpret Scripture, or the incredible people that make up the community around you, you not only notice that God is at work but experience it so deeply that you can't help but thank Him. And sure, things aren't perfect- the world as it is never will be- but when hardships arise, you're met by a whole community that will get you as close as earthly-possible to understanding the word Agape.</a:t>
            </a:r>
            <a:endParaRPr lang="en-US" dirty="0"/>
          </a:p>
        </p:txBody>
      </p:sp>
      <p:pic>
        <p:nvPicPr>
          <p:cNvPr id="5" name="Picture 4">
            <a:extLst>
              <a:ext uri="{FF2B5EF4-FFF2-40B4-BE49-F238E27FC236}">
                <a16:creationId xmlns:a16="http://schemas.microsoft.com/office/drawing/2014/main" id="{9160BFE2-936E-F1C1-2723-D1CCDF8982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67897" y="1871172"/>
            <a:ext cx="3940371" cy="3635461"/>
          </a:xfrm>
          <a:prstGeom prst="rect">
            <a:avLst/>
          </a:prstGeom>
        </p:spPr>
      </p:pic>
      <p:sp>
        <p:nvSpPr>
          <p:cNvPr id="6" name="TextBox 5">
            <a:extLst>
              <a:ext uri="{FF2B5EF4-FFF2-40B4-BE49-F238E27FC236}">
                <a16:creationId xmlns:a16="http://schemas.microsoft.com/office/drawing/2014/main" id="{703487FA-ECFA-261C-F7E4-86A2D4444186}"/>
              </a:ext>
            </a:extLst>
          </p:cNvPr>
          <p:cNvSpPr txBox="1"/>
          <p:nvPr/>
        </p:nvSpPr>
        <p:spPr>
          <a:xfrm>
            <a:off x="1467897" y="947842"/>
            <a:ext cx="9597500" cy="923330"/>
          </a:xfrm>
          <a:prstGeom prst="rect">
            <a:avLst/>
          </a:prstGeom>
          <a:noFill/>
        </p:spPr>
        <p:txBody>
          <a:bodyPr wrap="square" rtlCol="0">
            <a:spAutoFit/>
          </a:bodyPr>
          <a:lstStyle/>
          <a:p>
            <a:r>
              <a:rPr lang="en-US" sz="1800" b="1" i="1" dirty="0">
                <a:solidFill>
                  <a:srgbClr val="222222"/>
                </a:solidFill>
                <a:latin typeface="Arial" panose="020B0604020202020204" pitchFamily="34" charset="0"/>
              </a:rPr>
              <a:t>“The Winston-Salem Fellows program offers a glimpse of what the Church should be: a community dedicated to falling in love with the Lord, and by extension, everything in His kingdom.” </a:t>
            </a:r>
            <a:r>
              <a:rPr lang="en-US" sz="1800" i="1" dirty="0">
                <a:solidFill>
                  <a:srgbClr val="222222"/>
                </a:solidFill>
                <a:latin typeface="Arial" panose="020B0604020202020204" pitchFamily="34" charset="0"/>
              </a:rPr>
              <a:t>– Sam Bishop Class of 2021</a:t>
            </a:r>
            <a:endParaRPr lang="en-US" dirty="0"/>
          </a:p>
        </p:txBody>
      </p:sp>
    </p:spTree>
    <p:extLst>
      <p:ext uri="{BB962C8B-B14F-4D97-AF65-F5344CB8AC3E}">
        <p14:creationId xmlns:p14="http://schemas.microsoft.com/office/powerpoint/2010/main" val="91739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0A02-9998-79BF-47F8-7023E988B84E}"/>
              </a:ext>
            </a:extLst>
          </p:cNvPr>
          <p:cNvSpPr>
            <a:spLocks noGrp="1"/>
          </p:cNvSpPr>
          <p:nvPr>
            <p:ph type="title"/>
          </p:nvPr>
        </p:nvSpPr>
        <p:spPr>
          <a:xfrm>
            <a:off x="1451579" y="1221207"/>
            <a:ext cx="9603275" cy="1049235"/>
          </a:xfrm>
        </p:spPr>
        <p:txBody>
          <a:bodyPr/>
          <a:lstStyle/>
          <a:p>
            <a:r>
              <a:rPr lang="en-US" dirty="0"/>
              <a:t>Join us!</a:t>
            </a:r>
          </a:p>
        </p:txBody>
      </p:sp>
      <p:sp>
        <p:nvSpPr>
          <p:cNvPr id="3" name="Content Placeholder 2">
            <a:extLst>
              <a:ext uri="{FF2B5EF4-FFF2-40B4-BE49-F238E27FC236}">
                <a16:creationId xmlns:a16="http://schemas.microsoft.com/office/drawing/2014/main" id="{F84A26B5-62D2-461B-3466-9ACDAF62E5CE}"/>
              </a:ext>
            </a:extLst>
          </p:cNvPr>
          <p:cNvSpPr>
            <a:spLocks noGrp="1"/>
          </p:cNvSpPr>
          <p:nvPr>
            <p:ph idx="1"/>
          </p:nvPr>
        </p:nvSpPr>
        <p:spPr>
          <a:xfrm>
            <a:off x="1451579" y="1876836"/>
            <a:ext cx="9603275" cy="3450613"/>
          </a:xfrm>
        </p:spPr>
        <p:txBody>
          <a:bodyPr>
            <a:normAutofit/>
          </a:bodyPr>
          <a:lstStyle/>
          <a:p>
            <a:pPr marL="0" indent="0">
              <a:buNone/>
            </a:pPr>
            <a:r>
              <a:rPr lang="en-US" sz="3200" b="1" dirty="0"/>
              <a:t>The Winston-Salem Fellows runs on community!</a:t>
            </a:r>
          </a:p>
          <a:p>
            <a:pPr marL="0" indent="0">
              <a:buNone/>
            </a:pPr>
            <a:r>
              <a:rPr lang="en-US" dirty="0"/>
              <a:t>We invite you to join us!</a:t>
            </a:r>
          </a:p>
          <a:p>
            <a:r>
              <a:rPr lang="en-US" dirty="0"/>
              <a:t>Volunteer – </a:t>
            </a:r>
            <a:r>
              <a:rPr lang="en-US" dirty="0">
                <a:hlinkClick r:id="rId2"/>
              </a:rPr>
              <a:t>Email Us</a:t>
            </a:r>
            <a:r>
              <a:rPr lang="en-US" dirty="0"/>
              <a:t> to learn more</a:t>
            </a:r>
          </a:p>
          <a:p>
            <a:r>
              <a:rPr lang="en-US" dirty="0"/>
              <a:t>Pray – join our monthly prayer zoom. </a:t>
            </a:r>
            <a:r>
              <a:rPr lang="en-US" dirty="0">
                <a:hlinkClick r:id="rId2"/>
              </a:rPr>
              <a:t>Email us</a:t>
            </a:r>
            <a:r>
              <a:rPr lang="en-US" dirty="0"/>
              <a:t> to enroll</a:t>
            </a:r>
          </a:p>
          <a:p>
            <a:r>
              <a:rPr lang="en-US" dirty="0"/>
              <a:t>Financial Support – </a:t>
            </a:r>
            <a:r>
              <a:rPr lang="en-US" dirty="0">
                <a:hlinkClick r:id="rId3"/>
              </a:rPr>
              <a:t>Give Now</a:t>
            </a:r>
            <a:r>
              <a:rPr lang="en-US" dirty="0"/>
              <a:t> </a:t>
            </a:r>
          </a:p>
          <a:p>
            <a:pPr marL="0" indent="0">
              <a:buNone/>
            </a:pPr>
            <a:r>
              <a:rPr lang="en-US" dirty="0"/>
              <a:t>	consider giving monthly (follow the options on our website)</a:t>
            </a:r>
          </a:p>
        </p:txBody>
      </p:sp>
    </p:spTree>
    <p:extLst>
      <p:ext uri="{BB962C8B-B14F-4D97-AF65-F5344CB8AC3E}">
        <p14:creationId xmlns:p14="http://schemas.microsoft.com/office/powerpoint/2010/main" val="255580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AF3D-82D2-813A-F0B7-56494FA4407E}"/>
              </a:ext>
            </a:extLst>
          </p:cNvPr>
          <p:cNvSpPr>
            <a:spLocks noGrp="1"/>
          </p:cNvSpPr>
          <p:nvPr>
            <p:ph type="title"/>
          </p:nvPr>
        </p:nvSpPr>
        <p:spPr>
          <a:xfrm>
            <a:off x="1451579" y="1244358"/>
            <a:ext cx="9603275" cy="587136"/>
          </a:xfrm>
        </p:spPr>
        <p:txBody>
          <a:bodyPr/>
          <a:lstStyle/>
          <a:p>
            <a:r>
              <a:rPr lang="en-US" dirty="0"/>
              <a:t>THANK YOU!</a:t>
            </a:r>
          </a:p>
        </p:txBody>
      </p:sp>
      <p:pic>
        <p:nvPicPr>
          <p:cNvPr id="5" name="Content Placeholder 4">
            <a:extLst>
              <a:ext uri="{FF2B5EF4-FFF2-40B4-BE49-F238E27FC236}">
                <a16:creationId xmlns:a16="http://schemas.microsoft.com/office/drawing/2014/main" id="{D10311F8-78FF-6660-4B11-841F099D38D7}"/>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451579" y="2016125"/>
            <a:ext cx="4598769" cy="3449638"/>
          </a:xfrm>
        </p:spPr>
      </p:pic>
      <p:sp>
        <p:nvSpPr>
          <p:cNvPr id="6" name="TextBox 5">
            <a:extLst>
              <a:ext uri="{FF2B5EF4-FFF2-40B4-BE49-F238E27FC236}">
                <a16:creationId xmlns:a16="http://schemas.microsoft.com/office/drawing/2014/main" id="{6E902E75-68E2-B9DB-44CD-D1D81BA50EB4}"/>
              </a:ext>
            </a:extLst>
          </p:cNvPr>
          <p:cNvSpPr txBox="1"/>
          <p:nvPr/>
        </p:nvSpPr>
        <p:spPr>
          <a:xfrm>
            <a:off x="6096000" y="2016125"/>
            <a:ext cx="4801638" cy="3970318"/>
          </a:xfrm>
          <a:prstGeom prst="rect">
            <a:avLst/>
          </a:prstGeom>
          <a:noFill/>
        </p:spPr>
        <p:txBody>
          <a:bodyPr wrap="square" rtlCol="0">
            <a:spAutoFit/>
          </a:bodyPr>
          <a:lstStyle/>
          <a:p>
            <a:r>
              <a:rPr lang="en-US" dirty="0"/>
              <a:t>To learn more, go to </a:t>
            </a:r>
            <a:r>
              <a:rPr lang="en-US" dirty="0" err="1">
                <a:hlinkClick r:id="rId3"/>
              </a:rPr>
              <a:t>wsfellows.com</a:t>
            </a:r>
            <a:endParaRPr lang="en-US" dirty="0"/>
          </a:p>
          <a:p>
            <a:endParaRPr lang="en-US" dirty="0"/>
          </a:p>
          <a:p>
            <a:r>
              <a:rPr lang="en-US" dirty="0"/>
              <a:t>Our mailing address is:</a:t>
            </a:r>
          </a:p>
          <a:p>
            <a:r>
              <a:rPr lang="en-US" dirty="0"/>
              <a:t>Winston-Salem Fellows</a:t>
            </a:r>
          </a:p>
          <a:p>
            <a:r>
              <a:rPr lang="en-US" dirty="0"/>
              <a:t>PO Box 20514</a:t>
            </a:r>
          </a:p>
          <a:p>
            <a:r>
              <a:rPr lang="en-US" dirty="0"/>
              <a:t>Winston-Salem, NC 27120</a:t>
            </a:r>
          </a:p>
          <a:p>
            <a:endParaRPr lang="en-US" dirty="0"/>
          </a:p>
          <a:p>
            <a:r>
              <a:rPr lang="en-US" dirty="0"/>
              <a:t>The Winston-Salem Fellows Program is a 501c3 non-profit organization. </a:t>
            </a:r>
          </a:p>
          <a:p>
            <a:endParaRPr lang="en-US" dirty="0"/>
          </a:p>
          <a:p>
            <a:r>
              <a:rPr lang="en-US" dirty="0"/>
              <a:t>Send your donation or submit one online at</a:t>
            </a:r>
          </a:p>
          <a:p>
            <a:r>
              <a:rPr lang="en-US" dirty="0">
                <a:hlinkClick r:id="rId4"/>
              </a:rPr>
              <a:t>http://wsfellows.com/give</a:t>
            </a:r>
            <a:endParaRPr lang="en-US" dirty="0"/>
          </a:p>
          <a:p>
            <a:endParaRPr lang="en-US" dirty="0"/>
          </a:p>
          <a:p>
            <a:r>
              <a:rPr lang="en-US" dirty="0"/>
              <a:t>Thanks!</a:t>
            </a:r>
          </a:p>
        </p:txBody>
      </p:sp>
    </p:spTree>
    <p:extLst>
      <p:ext uri="{BB962C8B-B14F-4D97-AF65-F5344CB8AC3E}">
        <p14:creationId xmlns:p14="http://schemas.microsoft.com/office/powerpoint/2010/main" val="5936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42706-EFFB-8902-1B10-033135F833B3}"/>
              </a:ext>
            </a:extLst>
          </p:cNvPr>
          <p:cNvSpPr>
            <a:spLocks noGrp="1"/>
          </p:cNvSpPr>
          <p:nvPr>
            <p:ph type="title"/>
          </p:nvPr>
        </p:nvSpPr>
        <p:spPr>
          <a:xfrm>
            <a:off x="1451578" y="1337282"/>
            <a:ext cx="9603275" cy="1049235"/>
          </a:xfrm>
        </p:spPr>
        <p:txBody>
          <a:bodyPr>
            <a:normAutofit/>
          </a:bodyPr>
          <a:lstStyle/>
          <a:p>
            <a:r>
              <a:rPr lang="en-US" sz="2000" dirty="0"/>
              <a:t>How Many </a:t>
            </a:r>
            <a:r>
              <a:rPr lang="en-US" sz="2000" dirty="0" err="1"/>
              <a:t>FellowS</a:t>
            </a:r>
            <a:r>
              <a:rPr lang="en-US" sz="2000" dirty="0"/>
              <a:t> Have Completed the Program?</a:t>
            </a:r>
          </a:p>
        </p:txBody>
      </p:sp>
      <p:sp>
        <p:nvSpPr>
          <p:cNvPr id="3" name="Content Placeholder 2">
            <a:extLst>
              <a:ext uri="{FF2B5EF4-FFF2-40B4-BE49-F238E27FC236}">
                <a16:creationId xmlns:a16="http://schemas.microsoft.com/office/drawing/2014/main" id="{0A3C2515-DD36-7985-65E8-A9544809C041}"/>
              </a:ext>
            </a:extLst>
          </p:cNvPr>
          <p:cNvSpPr>
            <a:spLocks noGrp="1"/>
          </p:cNvSpPr>
          <p:nvPr>
            <p:ph idx="1"/>
          </p:nvPr>
        </p:nvSpPr>
        <p:spPr/>
        <p:txBody>
          <a:bodyPr>
            <a:normAutofit fontScale="92500" lnSpcReduction="20000"/>
          </a:bodyPr>
          <a:lstStyle/>
          <a:p>
            <a:r>
              <a:rPr lang="en-US" dirty="0"/>
              <a:t>2016 – 11 Fellows</a:t>
            </a:r>
          </a:p>
          <a:p>
            <a:r>
              <a:rPr lang="en-US" dirty="0"/>
              <a:t>2017 – 12 Fellows</a:t>
            </a:r>
          </a:p>
          <a:p>
            <a:r>
              <a:rPr lang="en-US" dirty="0"/>
              <a:t>2018 – 12 Fellows</a:t>
            </a:r>
          </a:p>
          <a:p>
            <a:r>
              <a:rPr lang="en-US" dirty="0"/>
              <a:t>2019 – 11 Fellows</a:t>
            </a:r>
          </a:p>
          <a:p>
            <a:r>
              <a:rPr lang="en-US" dirty="0"/>
              <a:t>2020 – 13 Fellows</a:t>
            </a:r>
          </a:p>
          <a:p>
            <a:r>
              <a:rPr lang="en-US" dirty="0"/>
              <a:t>2021 – 14 Fellows</a:t>
            </a:r>
          </a:p>
          <a:p>
            <a:r>
              <a:rPr lang="en-US" dirty="0"/>
              <a:t>(2022 – 8 Fellows)</a:t>
            </a:r>
          </a:p>
          <a:p>
            <a:r>
              <a:rPr lang="en-US" b="1" dirty="0"/>
              <a:t>Total = 81 Fellows!</a:t>
            </a:r>
          </a:p>
        </p:txBody>
      </p:sp>
    </p:spTree>
    <p:extLst>
      <p:ext uri="{BB962C8B-B14F-4D97-AF65-F5344CB8AC3E}">
        <p14:creationId xmlns:p14="http://schemas.microsoft.com/office/powerpoint/2010/main" val="233039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DEAA5-8787-1E54-789E-D6D18D245E99}"/>
              </a:ext>
            </a:extLst>
          </p:cNvPr>
          <p:cNvSpPr>
            <a:spLocks noGrp="1"/>
          </p:cNvSpPr>
          <p:nvPr>
            <p:ph idx="1"/>
          </p:nvPr>
        </p:nvSpPr>
        <p:spPr>
          <a:xfrm>
            <a:off x="5144502" y="1916271"/>
            <a:ext cx="5910352" cy="3841061"/>
          </a:xfrm>
        </p:spPr>
        <p:txBody>
          <a:bodyPr>
            <a:noAutofit/>
          </a:bodyPr>
          <a:lstStyle/>
          <a:p>
            <a:pPr marL="0" indent="0" algn="l">
              <a:buNone/>
            </a:pPr>
            <a:r>
              <a:rPr lang="en-US" sz="1500" b="0" i="0" dirty="0">
                <a:solidFill>
                  <a:srgbClr val="383838"/>
                </a:solidFill>
                <a:effectLst/>
                <a:latin typeface="Georgia" panose="02040502050405020303" pitchFamily="18" charset="0"/>
              </a:rPr>
              <a:t>The Winston-Salem Fellows was a great investment in my future. Instead of aimlessly walking into a career I am not passionate about, I decided to invest in myself. What I mean is that I took the time to understand myself better and learn how </a:t>
            </a:r>
            <a:r>
              <a:rPr lang="en-US" sz="1500" b="0" i="0" dirty="0" err="1">
                <a:solidFill>
                  <a:srgbClr val="383838"/>
                </a:solidFill>
                <a:effectLst/>
                <a:latin typeface="Georgia" panose="02040502050405020303" pitchFamily="18" charset="0"/>
              </a:rPr>
              <a:t>Mathu</a:t>
            </a:r>
            <a:r>
              <a:rPr lang="en-US" sz="1500" b="0" i="0" dirty="0">
                <a:solidFill>
                  <a:srgbClr val="383838"/>
                </a:solidFill>
                <a:effectLst/>
                <a:latin typeface="Georgia" panose="02040502050405020303" pitchFamily="18" charset="0"/>
              </a:rPr>
              <a:t> Gibson is wired. </a:t>
            </a:r>
          </a:p>
          <a:p>
            <a:pPr marL="0" indent="0" algn="l">
              <a:buNone/>
            </a:pPr>
            <a:r>
              <a:rPr lang="en-US" sz="1500" b="0" i="0" dirty="0">
                <a:solidFill>
                  <a:srgbClr val="383838"/>
                </a:solidFill>
                <a:effectLst/>
                <a:latin typeface="Georgia" panose="02040502050405020303" pitchFamily="18" charset="0"/>
              </a:rPr>
              <a:t>During this program I have discovered my purpose in life, made lifelong relationships, connected with numerous leaders throughout the city of Winston Salem, gained valuable work experience, served in the most vulnerable communities, traveled abroad, strengthened my faith, and became a truer version of myself.  What I am most proud of is the internal growth that has come out of intentional development. My confidence and self-esteem have grown, and I believe that came from getting out of my comfort zone and embracing every aspect of the program.</a:t>
            </a:r>
          </a:p>
        </p:txBody>
      </p:sp>
      <p:pic>
        <p:nvPicPr>
          <p:cNvPr id="1026" name="Picture 2" descr="Photo by Mathu Gibson on June 30, 2022. May be an image of 1 person, standing, outdoors and brick wall.">
            <a:extLst>
              <a:ext uri="{FF2B5EF4-FFF2-40B4-BE49-F238E27FC236}">
                <a16:creationId xmlns:a16="http://schemas.microsoft.com/office/drawing/2014/main" id="{2339C291-36A4-17B7-5183-3343E545920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62868" y="1916272"/>
            <a:ext cx="3612444" cy="3612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628C02-D57C-3AA5-1677-D685F7939795}"/>
              </a:ext>
            </a:extLst>
          </p:cNvPr>
          <p:cNvSpPr txBox="1"/>
          <p:nvPr/>
        </p:nvSpPr>
        <p:spPr>
          <a:xfrm>
            <a:off x="1462868" y="992941"/>
            <a:ext cx="9591986" cy="923330"/>
          </a:xfrm>
          <a:prstGeom prst="rect">
            <a:avLst/>
          </a:prstGeom>
          <a:noFill/>
        </p:spPr>
        <p:txBody>
          <a:bodyPr wrap="square" rtlCol="0">
            <a:spAutoFit/>
          </a:bodyPr>
          <a:lstStyle/>
          <a:p>
            <a:r>
              <a:rPr lang="en-US" sz="1800" b="1" i="1" dirty="0">
                <a:solidFill>
                  <a:srgbClr val="383838"/>
                </a:solidFill>
                <a:effectLst/>
                <a:latin typeface="Georgia" panose="02040502050405020303" pitchFamily="18" charset="0"/>
              </a:rPr>
              <a:t>“The Fellows has given me a blueprint on how to live my life. A life surrounded in good community, a life of service, and life of faithfulness and gratitude.” – </a:t>
            </a:r>
            <a:r>
              <a:rPr lang="en-US" sz="1800" b="0" i="1" dirty="0" err="1">
                <a:solidFill>
                  <a:srgbClr val="383838"/>
                </a:solidFill>
                <a:effectLst/>
                <a:latin typeface="Georgia" panose="02040502050405020303" pitchFamily="18" charset="0"/>
              </a:rPr>
              <a:t>Mathu</a:t>
            </a:r>
            <a:r>
              <a:rPr lang="en-US" sz="1800" b="0" i="1" dirty="0">
                <a:solidFill>
                  <a:srgbClr val="383838"/>
                </a:solidFill>
                <a:effectLst/>
                <a:latin typeface="Georgia" panose="02040502050405020303" pitchFamily="18" charset="0"/>
              </a:rPr>
              <a:t> Gibson Class of 2019</a:t>
            </a:r>
            <a:endParaRPr lang="en-US" dirty="0"/>
          </a:p>
        </p:txBody>
      </p:sp>
    </p:spTree>
    <p:extLst>
      <p:ext uri="{BB962C8B-B14F-4D97-AF65-F5344CB8AC3E}">
        <p14:creationId xmlns:p14="http://schemas.microsoft.com/office/powerpoint/2010/main" val="407975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E7F9-0B17-0463-8591-CA6E4264A86A}"/>
              </a:ext>
            </a:extLst>
          </p:cNvPr>
          <p:cNvSpPr>
            <a:spLocks noGrp="1"/>
          </p:cNvSpPr>
          <p:nvPr>
            <p:ph type="title"/>
          </p:nvPr>
        </p:nvSpPr>
        <p:spPr>
          <a:xfrm>
            <a:off x="1451579" y="1261719"/>
            <a:ext cx="9603275" cy="1049235"/>
          </a:xfrm>
        </p:spPr>
        <p:txBody>
          <a:bodyPr/>
          <a:lstStyle/>
          <a:p>
            <a:r>
              <a:rPr lang="en-US" dirty="0"/>
              <a:t>Other Stats</a:t>
            </a:r>
          </a:p>
        </p:txBody>
      </p:sp>
      <p:sp>
        <p:nvSpPr>
          <p:cNvPr id="3" name="Content Placeholder 2">
            <a:extLst>
              <a:ext uri="{FF2B5EF4-FFF2-40B4-BE49-F238E27FC236}">
                <a16:creationId xmlns:a16="http://schemas.microsoft.com/office/drawing/2014/main" id="{BB1431BD-D5BD-278E-1371-C104606E2A60}"/>
              </a:ext>
            </a:extLst>
          </p:cNvPr>
          <p:cNvSpPr>
            <a:spLocks noGrp="1"/>
          </p:cNvSpPr>
          <p:nvPr>
            <p:ph idx="1"/>
          </p:nvPr>
        </p:nvSpPr>
        <p:spPr/>
        <p:txBody>
          <a:bodyPr>
            <a:normAutofit fontScale="92500" lnSpcReduction="20000"/>
          </a:bodyPr>
          <a:lstStyle/>
          <a:p>
            <a:r>
              <a:rPr lang="en-US" dirty="0"/>
              <a:t>99% are seeking to integrate their lives around following Jesus.  </a:t>
            </a:r>
          </a:p>
          <a:p>
            <a:r>
              <a:rPr lang="en-US" dirty="0"/>
              <a:t>96% are involved in a local church</a:t>
            </a:r>
          </a:p>
          <a:p>
            <a:r>
              <a:rPr lang="en-US" dirty="0"/>
              <a:t>79% remain in Winston-Salem at least one additional year post-program</a:t>
            </a:r>
          </a:p>
          <a:p>
            <a:r>
              <a:rPr lang="en-US" dirty="0"/>
              <a:t>51% are currently still living in Winston-Salem</a:t>
            </a:r>
          </a:p>
          <a:p>
            <a:r>
              <a:rPr lang="en-US" dirty="0"/>
              <a:t>97% would consider Winston-Salem as a place to live long term</a:t>
            </a:r>
          </a:p>
          <a:p>
            <a:r>
              <a:rPr lang="en-US" dirty="0"/>
              <a:t>$750,000 of revenue brought in from outside of the city. </a:t>
            </a:r>
          </a:p>
          <a:p>
            <a:r>
              <a:rPr lang="en-US" dirty="0"/>
              <a:t>Over 3,000 volunteer hours committed by community members to WS Fellows</a:t>
            </a:r>
          </a:p>
          <a:p>
            <a:r>
              <a:rPr lang="en-US" dirty="0"/>
              <a:t>Over 3,000 hours volunteered by WS Fellows</a:t>
            </a:r>
          </a:p>
        </p:txBody>
      </p:sp>
    </p:spTree>
    <p:extLst>
      <p:ext uri="{BB962C8B-B14F-4D97-AF65-F5344CB8AC3E}">
        <p14:creationId xmlns:p14="http://schemas.microsoft.com/office/powerpoint/2010/main" val="215179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836D33-64BF-99A9-33F6-2F5F5675D7AF}"/>
              </a:ext>
            </a:extLst>
          </p:cNvPr>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8144540" y="1853754"/>
            <a:ext cx="2910314" cy="292026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F396E7AC-E41D-D386-611B-2C2970C6E453}"/>
              </a:ext>
            </a:extLst>
          </p:cNvPr>
          <p:cNvSpPr txBox="1"/>
          <p:nvPr/>
        </p:nvSpPr>
        <p:spPr>
          <a:xfrm>
            <a:off x="1451579" y="1864926"/>
            <a:ext cx="6103088" cy="313932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“The Fellows program paints a picture of living life to the full, equipping men and women of faith to cultivate a kingdom ecosystem rooted in grace and truth. A flourishing ecosystem like the fellows program has multiple established vessels for the Lord to fill us up: Winston-Salem’s expansive network of community leaders pouring out His wisdom, homemade host family dinners feeding you mind, body and soul, walks with mentors that shine light on what God is doing, round tables spent worshipping around a bonfire, the inquisitive young minds at church small group and the many advances to the lake or cabin spent in prayer.” </a:t>
            </a:r>
            <a:endParaRPr lang="en-US" dirty="0"/>
          </a:p>
        </p:txBody>
      </p:sp>
      <p:sp>
        <p:nvSpPr>
          <p:cNvPr id="9" name="TextBox 8">
            <a:extLst>
              <a:ext uri="{FF2B5EF4-FFF2-40B4-BE49-F238E27FC236}">
                <a16:creationId xmlns:a16="http://schemas.microsoft.com/office/drawing/2014/main" id="{769F8E82-51C3-716A-0DD1-6FF02266B1F9}"/>
              </a:ext>
            </a:extLst>
          </p:cNvPr>
          <p:cNvSpPr txBox="1"/>
          <p:nvPr/>
        </p:nvSpPr>
        <p:spPr>
          <a:xfrm>
            <a:off x="1451579" y="1145868"/>
            <a:ext cx="9603275" cy="707886"/>
          </a:xfrm>
          <a:prstGeom prst="rect">
            <a:avLst/>
          </a:prstGeom>
          <a:noFill/>
        </p:spPr>
        <p:txBody>
          <a:bodyPr wrap="square" rtlCol="0">
            <a:spAutoFit/>
          </a:bodyPr>
          <a:lstStyle/>
          <a:p>
            <a:r>
              <a:rPr lang="en-US" sz="2000" b="1" i="1" dirty="0">
                <a:effectLst/>
                <a:latin typeface="Times New Roman" panose="02020603050405020304" pitchFamily="18" charset="0"/>
                <a:ea typeface="Calibri" panose="020F0502020204030204" pitchFamily="34" charset="0"/>
              </a:rPr>
              <a:t>“God-given community moved mountains in my life that I believed were unshakeable” </a:t>
            </a:r>
            <a:r>
              <a:rPr lang="en-US" sz="2000" i="1" dirty="0">
                <a:effectLst/>
                <a:latin typeface="Times New Roman" panose="02020603050405020304" pitchFamily="18" charset="0"/>
                <a:ea typeface="Calibri" panose="020F0502020204030204" pitchFamily="34" charset="0"/>
              </a:rPr>
              <a:t>– Bryn </a:t>
            </a:r>
            <a:r>
              <a:rPr lang="en-US" sz="2000" i="1" dirty="0" err="1">
                <a:effectLst/>
                <a:latin typeface="Times New Roman" panose="02020603050405020304" pitchFamily="18" charset="0"/>
                <a:ea typeface="Calibri" panose="020F0502020204030204" pitchFamily="34" charset="0"/>
              </a:rPr>
              <a:t>Lenkaitis</a:t>
            </a:r>
            <a:r>
              <a:rPr lang="en-US" sz="2000" i="1" dirty="0">
                <a:effectLst/>
                <a:latin typeface="Times New Roman" panose="02020603050405020304" pitchFamily="18" charset="0"/>
                <a:ea typeface="Calibri" panose="020F0502020204030204" pitchFamily="34" charset="0"/>
              </a:rPr>
              <a:t> Class of 2021</a:t>
            </a:r>
            <a:endParaRPr lang="en-US" sz="2000" dirty="0"/>
          </a:p>
        </p:txBody>
      </p:sp>
    </p:spTree>
    <p:extLst>
      <p:ext uri="{BB962C8B-B14F-4D97-AF65-F5344CB8AC3E}">
        <p14:creationId xmlns:p14="http://schemas.microsoft.com/office/powerpoint/2010/main" val="126735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5B1BC-9CBC-1E69-C8D6-1B024C5E7A60}"/>
              </a:ext>
            </a:extLst>
          </p:cNvPr>
          <p:cNvSpPr>
            <a:spLocks noGrp="1"/>
          </p:cNvSpPr>
          <p:nvPr>
            <p:ph type="title"/>
          </p:nvPr>
        </p:nvSpPr>
        <p:spPr/>
        <p:txBody>
          <a:bodyPr/>
          <a:lstStyle/>
          <a:p>
            <a:r>
              <a:rPr lang="en-US" dirty="0"/>
              <a:t>Special Thanks to 2021-22 Churches, Employers, Families and mentors</a:t>
            </a:r>
          </a:p>
        </p:txBody>
      </p:sp>
      <p:sp>
        <p:nvSpPr>
          <p:cNvPr id="3" name="Content Placeholder 2">
            <a:extLst>
              <a:ext uri="{FF2B5EF4-FFF2-40B4-BE49-F238E27FC236}">
                <a16:creationId xmlns:a16="http://schemas.microsoft.com/office/drawing/2014/main" id="{8741BDF2-10B5-6523-7735-A979418F0B0D}"/>
              </a:ext>
            </a:extLst>
          </p:cNvPr>
          <p:cNvSpPr>
            <a:spLocks noGrp="1"/>
          </p:cNvSpPr>
          <p:nvPr>
            <p:ph idx="1"/>
          </p:nvPr>
        </p:nvSpPr>
        <p:spPr/>
        <p:txBody>
          <a:bodyPr numCol="4">
            <a:normAutofit fontScale="77500" lnSpcReduction="20000"/>
          </a:bodyPr>
          <a:lstStyle/>
          <a:p>
            <a:pPr marL="0" indent="0">
              <a:buNone/>
            </a:pPr>
            <a:r>
              <a:rPr lang="en-US" sz="1200" b="1" dirty="0"/>
              <a:t>Churches:</a:t>
            </a:r>
          </a:p>
          <a:p>
            <a:r>
              <a:rPr lang="en-US" sz="1200" dirty="0"/>
              <a:t>1</a:t>
            </a:r>
            <a:r>
              <a:rPr lang="en-US" sz="1200" baseline="30000" dirty="0"/>
              <a:t>st</a:t>
            </a:r>
            <a:r>
              <a:rPr lang="en-US" sz="1200" dirty="0"/>
              <a:t> Pres</a:t>
            </a:r>
          </a:p>
          <a:p>
            <a:r>
              <a:rPr lang="en-US" sz="1200" dirty="0"/>
              <a:t>Hope Presbyterian Church</a:t>
            </a:r>
          </a:p>
          <a:p>
            <a:r>
              <a:rPr lang="en-US" sz="1200" dirty="0"/>
              <a:t>Redeemer Presbyterian Church</a:t>
            </a:r>
          </a:p>
          <a:p>
            <a:r>
              <a:rPr lang="en-US" sz="1200" dirty="0" err="1"/>
              <a:t>Reynolda</a:t>
            </a:r>
            <a:r>
              <a:rPr lang="en-US" sz="1200" dirty="0"/>
              <a:t> Church</a:t>
            </a:r>
          </a:p>
          <a:p>
            <a:r>
              <a:rPr lang="en-US" sz="1200" dirty="0"/>
              <a:t>River Oaks Community Church</a:t>
            </a:r>
          </a:p>
          <a:p>
            <a:r>
              <a:rPr lang="en-US" sz="1200" dirty="0"/>
              <a:t>Southside Community Church</a:t>
            </a:r>
          </a:p>
          <a:p>
            <a:pPr marL="0" indent="0">
              <a:buNone/>
            </a:pPr>
            <a:r>
              <a:rPr lang="en-US" sz="1200" b="1" dirty="0"/>
              <a:t>Employers:</a:t>
            </a:r>
          </a:p>
          <a:p>
            <a:r>
              <a:rPr lang="en-US" sz="1200" dirty="0" err="1"/>
              <a:t>Catherdral</a:t>
            </a:r>
            <a:r>
              <a:rPr lang="en-US" sz="1200" dirty="0"/>
              <a:t> Oaks Academy</a:t>
            </a:r>
          </a:p>
          <a:p>
            <a:r>
              <a:rPr lang="en-US" sz="1200" dirty="0"/>
              <a:t>Penny Path Café</a:t>
            </a:r>
          </a:p>
          <a:p>
            <a:r>
              <a:rPr lang="en-US" sz="1200" dirty="0"/>
              <a:t>Fast Med</a:t>
            </a:r>
          </a:p>
          <a:p>
            <a:r>
              <a:rPr lang="en-US" sz="1200" dirty="0"/>
              <a:t>Wake Forest Faith Health</a:t>
            </a:r>
          </a:p>
          <a:p>
            <a:r>
              <a:rPr lang="en-US" sz="1200" dirty="0"/>
              <a:t>Wake Forest Inst. for Regenerative Medicine</a:t>
            </a:r>
          </a:p>
          <a:p>
            <a:r>
              <a:rPr lang="en-US" sz="1200" dirty="0"/>
              <a:t>Forsyth County Government</a:t>
            </a:r>
          </a:p>
          <a:p>
            <a:r>
              <a:rPr lang="en-US" sz="1200" dirty="0" err="1"/>
              <a:t>Boosterthon</a:t>
            </a:r>
            <a:endParaRPr lang="en-US" sz="1200" dirty="0"/>
          </a:p>
          <a:p>
            <a:r>
              <a:rPr lang="en-US" sz="1200" dirty="0"/>
              <a:t>Novant Health</a:t>
            </a:r>
          </a:p>
          <a:p>
            <a:r>
              <a:rPr lang="en-US" sz="1200" dirty="0"/>
              <a:t>Flow</a:t>
            </a:r>
          </a:p>
          <a:p>
            <a:r>
              <a:rPr lang="en-US" sz="1200" dirty="0"/>
              <a:t>Crosby Scholars</a:t>
            </a:r>
          </a:p>
          <a:p>
            <a:r>
              <a:rPr lang="en-US" sz="1200" dirty="0"/>
              <a:t>Love Out Loud</a:t>
            </a:r>
          </a:p>
          <a:p>
            <a:r>
              <a:rPr lang="en-US" sz="1200" dirty="0"/>
              <a:t>Budd Group</a:t>
            </a:r>
          </a:p>
          <a:p>
            <a:pPr marL="0" indent="0">
              <a:buNone/>
            </a:pPr>
            <a:r>
              <a:rPr lang="en-US" sz="1200" b="1" dirty="0"/>
              <a:t>Families:</a:t>
            </a:r>
          </a:p>
          <a:p>
            <a:r>
              <a:rPr lang="en-US" sz="1200" dirty="0"/>
              <a:t>The Russ family</a:t>
            </a:r>
          </a:p>
          <a:p>
            <a:r>
              <a:rPr lang="en-US" sz="1200" dirty="0"/>
              <a:t>The Otto Family</a:t>
            </a:r>
          </a:p>
          <a:p>
            <a:r>
              <a:rPr lang="en-US" sz="1200" dirty="0"/>
              <a:t>The Burns family</a:t>
            </a:r>
          </a:p>
          <a:p>
            <a:r>
              <a:rPr lang="en-US" sz="1200" dirty="0"/>
              <a:t>The </a:t>
            </a:r>
            <a:r>
              <a:rPr lang="en-US" sz="1200" dirty="0" err="1"/>
              <a:t>Rudnicke</a:t>
            </a:r>
            <a:r>
              <a:rPr lang="en-US" sz="1200" dirty="0"/>
              <a:t> family</a:t>
            </a:r>
          </a:p>
          <a:p>
            <a:r>
              <a:rPr lang="en-US" sz="1200" dirty="0"/>
              <a:t>The Askew family</a:t>
            </a:r>
          </a:p>
          <a:p>
            <a:r>
              <a:rPr lang="en-US" sz="1200" dirty="0"/>
              <a:t>The Sumanth Family</a:t>
            </a:r>
          </a:p>
          <a:p>
            <a:r>
              <a:rPr lang="en-US" sz="1200" dirty="0"/>
              <a:t>The Nicholson family</a:t>
            </a:r>
          </a:p>
          <a:p>
            <a:r>
              <a:rPr lang="en-US" sz="1200" dirty="0"/>
              <a:t>The Snow family</a:t>
            </a:r>
          </a:p>
          <a:p>
            <a:r>
              <a:rPr lang="en-US" sz="1200" dirty="0"/>
              <a:t>The Amrich family</a:t>
            </a:r>
          </a:p>
          <a:p>
            <a:r>
              <a:rPr lang="en-US" sz="1200" dirty="0"/>
              <a:t>The Summers family</a:t>
            </a:r>
          </a:p>
          <a:p>
            <a:r>
              <a:rPr lang="en-US" sz="1200" dirty="0"/>
              <a:t>The Gardner family</a:t>
            </a:r>
          </a:p>
          <a:p>
            <a:r>
              <a:rPr lang="en-US" sz="1200" dirty="0"/>
              <a:t>The Johnson family</a:t>
            </a:r>
          </a:p>
          <a:p>
            <a:r>
              <a:rPr lang="en-US" sz="1200" dirty="0"/>
              <a:t>The </a:t>
            </a:r>
            <a:r>
              <a:rPr lang="en-US" sz="1200" dirty="0" err="1"/>
              <a:t>Trollinger</a:t>
            </a:r>
            <a:r>
              <a:rPr lang="en-US" sz="1200" dirty="0"/>
              <a:t> family</a:t>
            </a:r>
          </a:p>
          <a:p>
            <a:pPr marL="0" indent="0">
              <a:buNone/>
            </a:pPr>
            <a:r>
              <a:rPr lang="en-US" sz="1200" b="1" dirty="0"/>
              <a:t>Mentors:</a:t>
            </a:r>
          </a:p>
          <a:p>
            <a:r>
              <a:rPr lang="en-US" sz="1200" dirty="0"/>
              <a:t>Deb </a:t>
            </a:r>
            <a:r>
              <a:rPr lang="en-US" sz="1200" dirty="0" err="1"/>
              <a:t>Pozenbanchuk</a:t>
            </a:r>
            <a:endParaRPr lang="en-US" sz="1200" dirty="0"/>
          </a:p>
          <a:p>
            <a:r>
              <a:rPr lang="en-US" sz="1200" dirty="0"/>
              <a:t>Ellen Hilliard</a:t>
            </a:r>
          </a:p>
          <a:p>
            <a:r>
              <a:rPr lang="en-US" sz="1200" dirty="0"/>
              <a:t>Phillip and Melissa Summers</a:t>
            </a:r>
          </a:p>
          <a:p>
            <a:r>
              <a:rPr lang="en-US" sz="1200" dirty="0"/>
              <a:t>Steve and </a:t>
            </a:r>
            <a:r>
              <a:rPr lang="en-US" sz="1200" dirty="0" err="1"/>
              <a:t>Chrisy</a:t>
            </a:r>
            <a:r>
              <a:rPr lang="en-US" sz="1200" dirty="0"/>
              <a:t> Angle</a:t>
            </a:r>
          </a:p>
          <a:p>
            <a:r>
              <a:rPr lang="en-US" sz="1200" dirty="0"/>
              <a:t>Carrie Friesen</a:t>
            </a:r>
          </a:p>
          <a:p>
            <a:r>
              <a:rPr lang="en-US" sz="1200" dirty="0"/>
              <a:t>Ann Darrah</a:t>
            </a:r>
          </a:p>
          <a:p>
            <a:r>
              <a:rPr lang="en-US" sz="1200" dirty="0"/>
              <a:t>John sanders</a:t>
            </a:r>
          </a:p>
          <a:p>
            <a:r>
              <a:rPr lang="en-US" sz="1200" dirty="0"/>
              <a:t>Tina Parker</a:t>
            </a:r>
          </a:p>
          <a:p>
            <a:r>
              <a:rPr lang="en-US" sz="1200" dirty="0"/>
              <a:t>Cindy Steele</a:t>
            </a:r>
          </a:p>
          <a:p>
            <a:r>
              <a:rPr lang="en-US" sz="1200" dirty="0"/>
              <a:t>Tim Gupton</a:t>
            </a:r>
          </a:p>
          <a:p>
            <a:r>
              <a:rPr lang="en-US" sz="1200" dirty="0"/>
              <a:t>Frank McNair</a:t>
            </a:r>
          </a:p>
          <a:p>
            <a:r>
              <a:rPr lang="en-US" sz="1200" dirty="0"/>
              <a:t>Chris McLaughlin</a:t>
            </a:r>
          </a:p>
          <a:p>
            <a:r>
              <a:rPr lang="en-US" sz="1200" dirty="0"/>
              <a:t>Christal Giese</a:t>
            </a:r>
          </a:p>
          <a:p>
            <a:r>
              <a:rPr lang="en-US" sz="1200" dirty="0"/>
              <a:t>Peter Mikael</a:t>
            </a:r>
          </a:p>
        </p:txBody>
      </p:sp>
    </p:spTree>
    <p:extLst>
      <p:ext uri="{BB962C8B-B14F-4D97-AF65-F5344CB8AC3E}">
        <p14:creationId xmlns:p14="http://schemas.microsoft.com/office/powerpoint/2010/main" val="243282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BA0AE-F893-7EDA-6155-C647F8A877E0}"/>
              </a:ext>
            </a:extLst>
          </p:cNvPr>
          <p:cNvSpPr>
            <a:spLocks noGrp="1"/>
          </p:cNvSpPr>
          <p:nvPr>
            <p:ph idx="1"/>
          </p:nvPr>
        </p:nvSpPr>
        <p:spPr>
          <a:xfrm>
            <a:off x="1451580" y="2015732"/>
            <a:ext cx="5344332" cy="3450613"/>
          </a:xfrm>
        </p:spPr>
        <p:txBody>
          <a:bodyPr>
            <a:normAutofit fontScale="85000" lnSpcReduction="10000"/>
          </a:bodyPr>
          <a:lstStyle/>
          <a:p>
            <a:pPr marL="0" indent="0">
              <a:buNone/>
            </a:pPr>
            <a:r>
              <a:rPr lang="en-US" b="0" i="0" dirty="0">
                <a:solidFill>
                  <a:srgbClr val="000000"/>
                </a:solidFill>
                <a:effectLst/>
                <a:latin typeface="Arial" panose="020B0604020202020204" pitchFamily="34" charset="0"/>
              </a:rPr>
              <a:t>I am immensely grateful for the opportunity that I had to do the Winston-Salem Fellows program. The Fellows gave me valuable work experience, great friends, and deep relationships in the community that continue three years later. Additionally, the classes and assessments I took enabled me to grow in amazing ways because they taught me a lot about both God and myself. I truly believe that the Fellows provided me with an excellent foundation upon which to live a life that glorifies God and impacts others in meaningful ways.</a:t>
            </a:r>
            <a:endParaRPr lang="en-US" dirty="0"/>
          </a:p>
        </p:txBody>
      </p:sp>
      <p:pic>
        <p:nvPicPr>
          <p:cNvPr id="6" name="Picture 5">
            <a:extLst>
              <a:ext uri="{FF2B5EF4-FFF2-40B4-BE49-F238E27FC236}">
                <a16:creationId xmlns:a16="http://schemas.microsoft.com/office/drawing/2014/main" id="{9DAA262A-658C-33F5-560F-89F724D5FE7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82049" y="1916272"/>
            <a:ext cx="2682433" cy="3576577"/>
          </a:xfrm>
          <a:prstGeom prst="rect">
            <a:avLst/>
          </a:prstGeom>
        </p:spPr>
      </p:pic>
      <p:sp>
        <p:nvSpPr>
          <p:cNvPr id="7" name="TextBox 6">
            <a:extLst>
              <a:ext uri="{FF2B5EF4-FFF2-40B4-BE49-F238E27FC236}">
                <a16:creationId xmlns:a16="http://schemas.microsoft.com/office/drawing/2014/main" id="{BCD327B6-91CA-C5DF-8F83-C8664E9B16A0}"/>
              </a:ext>
            </a:extLst>
          </p:cNvPr>
          <p:cNvSpPr txBox="1"/>
          <p:nvPr/>
        </p:nvSpPr>
        <p:spPr>
          <a:xfrm>
            <a:off x="1451580" y="1076446"/>
            <a:ext cx="9613817" cy="646331"/>
          </a:xfrm>
          <a:prstGeom prst="rect">
            <a:avLst/>
          </a:prstGeom>
          <a:noFill/>
        </p:spPr>
        <p:txBody>
          <a:bodyPr wrap="square" rtlCol="0">
            <a:spAutoFit/>
          </a:bodyPr>
          <a:lstStyle/>
          <a:p>
            <a:r>
              <a:rPr lang="en-US" sz="1800" b="1" i="1" dirty="0">
                <a:solidFill>
                  <a:srgbClr val="000000"/>
                </a:solidFill>
                <a:effectLst/>
                <a:latin typeface="Arial" panose="020B0604020202020204" pitchFamily="34" charset="0"/>
              </a:rPr>
              <a:t>“Fellows gave me valuable work experience, great friends, and deep relationships in the community that continue three years later.” </a:t>
            </a:r>
            <a:r>
              <a:rPr lang="en-US" sz="1800" b="0" i="1" dirty="0">
                <a:solidFill>
                  <a:srgbClr val="000000"/>
                </a:solidFill>
                <a:effectLst/>
                <a:latin typeface="Arial" panose="020B0604020202020204" pitchFamily="34" charset="0"/>
              </a:rPr>
              <a:t>– Jackson Wood Class 2020</a:t>
            </a:r>
            <a:endParaRPr lang="en-US" dirty="0"/>
          </a:p>
        </p:txBody>
      </p:sp>
    </p:spTree>
    <p:extLst>
      <p:ext uri="{BB962C8B-B14F-4D97-AF65-F5344CB8AC3E}">
        <p14:creationId xmlns:p14="http://schemas.microsoft.com/office/powerpoint/2010/main" val="339460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3331-4F2F-507B-B608-ED2E5428C706}"/>
              </a:ext>
            </a:extLst>
          </p:cNvPr>
          <p:cNvSpPr>
            <a:spLocks noGrp="1"/>
          </p:cNvSpPr>
          <p:nvPr>
            <p:ph type="title"/>
          </p:nvPr>
        </p:nvSpPr>
        <p:spPr>
          <a:xfrm>
            <a:off x="1451578" y="1244357"/>
            <a:ext cx="9603275" cy="1049235"/>
          </a:xfrm>
        </p:spPr>
        <p:txBody>
          <a:bodyPr/>
          <a:lstStyle/>
          <a:p>
            <a:r>
              <a:rPr lang="en-US" dirty="0"/>
              <a:t>Our 2022-23 Line-up</a:t>
            </a:r>
          </a:p>
        </p:txBody>
      </p:sp>
      <p:sp>
        <p:nvSpPr>
          <p:cNvPr id="3" name="Content Placeholder 2">
            <a:extLst>
              <a:ext uri="{FF2B5EF4-FFF2-40B4-BE49-F238E27FC236}">
                <a16:creationId xmlns:a16="http://schemas.microsoft.com/office/drawing/2014/main" id="{9D28393D-6A9C-01E6-0A13-69B5B0826369}"/>
              </a:ext>
            </a:extLst>
          </p:cNvPr>
          <p:cNvSpPr>
            <a:spLocks noGrp="1"/>
          </p:cNvSpPr>
          <p:nvPr>
            <p:ph idx="1"/>
          </p:nvPr>
        </p:nvSpPr>
        <p:spPr/>
        <p:txBody>
          <a:bodyPr numCol="4">
            <a:normAutofit fontScale="85000" lnSpcReduction="20000"/>
          </a:bodyPr>
          <a:lstStyle/>
          <a:p>
            <a:pPr marL="0" indent="0">
              <a:buNone/>
            </a:pPr>
            <a:r>
              <a:rPr lang="en-US" b="1" dirty="0"/>
              <a:t>Churches:</a:t>
            </a:r>
          </a:p>
          <a:p>
            <a:r>
              <a:rPr lang="en-US" dirty="0"/>
              <a:t>1</a:t>
            </a:r>
            <a:r>
              <a:rPr lang="en-US" baseline="30000" dirty="0"/>
              <a:t>st</a:t>
            </a:r>
            <a:r>
              <a:rPr lang="en-US" dirty="0"/>
              <a:t> Presbyterian</a:t>
            </a:r>
          </a:p>
          <a:p>
            <a:r>
              <a:rPr lang="en-US" dirty="0"/>
              <a:t>Hope Church</a:t>
            </a:r>
          </a:p>
          <a:p>
            <a:r>
              <a:rPr lang="en-US" dirty="0"/>
              <a:t>Redeemer Presbyterian</a:t>
            </a:r>
          </a:p>
          <a:p>
            <a:r>
              <a:rPr lang="en-US" dirty="0" err="1"/>
              <a:t>Reynolda</a:t>
            </a:r>
            <a:r>
              <a:rPr lang="en-US" dirty="0"/>
              <a:t> Church</a:t>
            </a:r>
          </a:p>
          <a:p>
            <a:pPr marL="0" indent="0">
              <a:buNone/>
            </a:pPr>
            <a:r>
              <a:rPr lang="en-US" b="1" dirty="0"/>
              <a:t>Employers:</a:t>
            </a:r>
          </a:p>
          <a:p>
            <a:r>
              <a:rPr lang="en-US" dirty="0"/>
              <a:t>Forsyth Country Day School</a:t>
            </a:r>
          </a:p>
          <a:p>
            <a:r>
              <a:rPr lang="en-US" dirty="0"/>
              <a:t>United Way</a:t>
            </a:r>
          </a:p>
          <a:p>
            <a:r>
              <a:rPr lang="en-US" dirty="0"/>
              <a:t>Chandler Physical Therapy</a:t>
            </a:r>
          </a:p>
          <a:p>
            <a:r>
              <a:rPr lang="en-US" dirty="0"/>
              <a:t>Crosby Scholars</a:t>
            </a:r>
          </a:p>
          <a:p>
            <a:r>
              <a:rPr lang="en-US" dirty="0"/>
              <a:t>Senior Services</a:t>
            </a:r>
          </a:p>
          <a:p>
            <a:r>
              <a:rPr lang="en-US" dirty="0"/>
              <a:t>Fast Med</a:t>
            </a:r>
          </a:p>
          <a:p>
            <a:r>
              <a:rPr lang="en-US" dirty="0"/>
              <a:t>New Canaan Society</a:t>
            </a:r>
          </a:p>
          <a:p>
            <a:r>
              <a:rPr lang="en-US" dirty="0"/>
              <a:t>Cassia Capital</a:t>
            </a:r>
          </a:p>
          <a:p>
            <a:r>
              <a:rPr lang="en-US" dirty="0"/>
              <a:t>Lewisville Chamber of Commerce</a:t>
            </a:r>
          </a:p>
          <a:p>
            <a:pPr marL="0" indent="0">
              <a:buNone/>
            </a:pPr>
            <a:r>
              <a:rPr lang="en-US" b="1" dirty="0"/>
              <a:t>Family:</a:t>
            </a:r>
          </a:p>
          <a:p>
            <a:r>
              <a:rPr lang="en-US" dirty="0"/>
              <a:t>The Sloan family</a:t>
            </a:r>
          </a:p>
          <a:p>
            <a:r>
              <a:rPr lang="en-US" dirty="0"/>
              <a:t>The Zimmerman family</a:t>
            </a:r>
          </a:p>
          <a:p>
            <a:r>
              <a:rPr lang="en-US" dirty="0"/>
              <a:t>The Hilliard family</a:t>
            </a:r>
          </a:p>
          <a:p>
            <a:r>
              <a:rPr lang="en-US" dirty="0"/>
              <a:t>The McDaniel family</a:t>
            </a:r>
          </a:p>
          <a:p>
            <a:r>
              <a:rPr lang="en-US" dirty="0"/>
              <a:t>The Crisco family</a:t>
            </a:r>
          </a:p>
          <a:p>
            <a:r>
              <a:rPr lang="en-US" dirty="0"/>
              <a:t>The Sumanth family</a:t>
            </a:r>
          </a:p>
          <a:p>
            <a:r>
              <a:rPr lang="en-US" dirty="0"/>
              <a:t>The Zayas family</a:t>
            </a:r>
          </a:p>
          <a:p>
            <a:r>
              <a:rPr lang="en-US" dirty="0"/>
              <a:t>The Paynter family</a:t>
            </a:r>
          </a:p>
          <a:p>
            <a:pPr marL="0" indent="0">
              <a:buNone/>
            </a:pPr>
            <a:r>
              <a:rPr lang="en-US" b="1" dirty="0"/>
              <a:t>Mentors:</a:t>
            </a:r>
          </a:p>
          <a:p>
            <a:r>
              <a:rPr lang="en-US" dirty="0"/>
              <a:t>Ann Powers</a:t>
            </a:r>
          </a:p>
          <a:p>
            <a:r>
              <a:rPr lang="en-US" dirty="0"/>
              <a:t>Al </a:t>
            </a:r>
            <a:r>
              <a:rPr lang="en-US" dirty="0" err="1"/>
              <a:t>Murfee</a:t>
            </a:r>
            <a:endParaRPr lang="en-US" dirty="0"/>
          </a:p>
          <a:p>
            <a:r>
              <a:rPr lang="en-US" dirty="0"/>
              <a:t>Kathy Hatch</a:t>
            </a:r>
          </a:p>
          <a:p>
            <a:r>
              <a:rPr lang="en-US" dirty="0"/>
              <a:t>Tammy Priest</a:t>
            </a:r>
          </a:p>
          <a:p>
            <a:r>
              <a:rPr lang="en-US" dirty="0"/>
              <a:t>Andrew Applegate</a:t>
            </a:r>
          </a:p>
          <a:p>
            <a:r>
              <a:rPr lang="en-US" dirty="0"/>
              <a:t>Lynn Anthony</a:t>
            </a:r>
          </a:p>
          <a:p>
            <a:r>
              <a:rPr lang="en-US" dirty="0"/>
              <a:t>Shelley Bailey</a:t>
            </a:r>
          </a:p>
          <a:p>
            <a:r>
              <a:rPr lang="en-US" dirty="0"/>
              <a:t>Noah Downs</a:t>
            </a:r>
          </a:p>
        </p:txBody>
      </p:sp>
    </p:spTree>
    <p:extLst>
      <p:ext uri="{BB962C8B-B14F-4D97-AF65-F5344CB8AC3E}">
        <p14:creationId xmlns:p14="http://schemas.microsoft.com/office/powerpoint/2010/main" val="425157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1CE09-12A4-2D9B-EA4A-BE273B6F8EC8}"/>
              </a:ext>
            </a:extLst>
          </p:cNvPr>
          <p:cNvSpPr>
            <a:spLocks noGrp="1"/>
          </p:cNvSpPr>
          <p:nvPr>
            <p:ph idx="1"/>
          </p:nvPr>
        </p:nvSpPr>
        <p:spPr>
          <a:xfrm>
            <a:off x="1438974" y="1884186"/>
            <a:ext cx="4793897" cy="4053627"/>
          </a:xfrm>
        </p:spPr>
        <p:txBody>
          <a:bodyPr>
            <a:normAutofit fontScale="77500" lnSpcReduction="20000"/>
          </a:bodyPr>
          <a:lstStyle/>
          <a:p>
            <a:pPr marL="0" indent="0">
              <a:buNone/>
            </a:pPr>
            <a:r>
              <a:rPr lang="en-US" b="0" i="0" dirty="0">
                <a:solidFill>
                  <a:srgbClr val="222222"/>
                </a:solidFill>
                <a:effectLst/>
                <a:latin typeface="Arial" panose="020B0604020202020204" pitchFamily="34" charset="0"/>
              </a:rPr>
              <a:t>The WS Fellows network offered incredible opportunities for spiritual and professional mentorship, and the program itself was structured in a way that fostered deep and lasting connections with the city of Winston-Salem. </a:t>
            </a:r>
          </a:p>
          <a:p>
            <a:pPr marL="0" indent="0">
              <a:buNone/>
            </a:pPr>
            <a:r>
              <a:rPr lang="en-US" b="0" i="0" dirty="0">
                <a:solidFill>
                  <a:srgbClr val="222222"/>
                </a:solidFill>
                <a:effectLst/>
                <a:latin typeface="Arial" panose="020B0604020202020204" pitchFamily="34" charset="0"/>
              </a:rPr>
              <a:t>This was a year of fellowship, mentorship, growth, and discovery; I learned more about who I am and who God created me to be, and how I have been gifted to serve in the world. In the WS Fellows, I spent a year investing in the rest of my life, and I know I will continue to reap the benefits of this year of intentionality. I truly believe that anyone who has the opportunity should choose to do a fellows program, and in my opinion, WS is the best choice. </a:t>
            </a:r>
            <a:endParaRPr lang="en-US" dirty="0"/>
          </a:p>
        </p:txBody>
      </p:sp>
      <p:pic>
        <p:nvPicPr>
          <p:cNvPr id="6" name="Picture 5">
            <a:extLst>
              <a:ext uri="{FF2B5EF4-FFF2-40B4-BE49-F238E27FC236}">
                <a16:creationId xmlns:a16="http://schemas.microsoft.com/office/drawing/2014/main" id="{B1532053-9787-76E0-BEE9-BA83C12D29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73562" y="1977952"/>
            <a:ext cx="4793897" cy="3195931"/>
          </a:xfrm>
          <a:prstGeom prst="rect">
            <a:avLst/>
          </a:prstGeom>
        </p:spPr>
      </p:pic>
      <p:sp>
        <p:nvSpPr>
          <p:cNvPr id="7" name="TextBox 6">
            <a:extLst>
              <a:ext uri="{FF2B5EF4-FFF2-40B4-BE49-F238E27FC236}">
                <a16:creationId xmlns:a16="http://schemas.microsoft.com/office/drawing/2014/main" id="{AB590313-344B-BE44-01E8-6A70B91F5C75}"/>
              </a:ext>
            </a:extLst>
          </p:cNvPr>
          <p:cNvSpPr txBox="1"/>
          <p:nvPr/>
        </p:nvSpPr>
        <p:spPr>
          <a:xfrm>
            <a:off x="1438974" y="1157468"/>
            <a:ext cx="9628485" cy="646331"/>
          </a:xfrm>
          <a:prstGeom prst="rect">
            <a:avLst/>
          </a:prstGeom>
          <a:noFill/>
        </p:spPr>
        <p:txBody>
          <a:bodyPr wrap="square" rtlCol="0">
            <a:spAutoFit/>
          </a:bodyPr>
          <a:lstStyle/>
          <a:p>
            <a:r>
              <a:rPr lang="en-US" sz="1800" b="1" i="1" dirty="0">
                <a:solidFill>
                  <a:srgbClr val="222222"/>
                </a:solidFill>
                <a:effectLst/>
                <a:latin typeface="Arial" panose="020B0604020202020204" pitchFamily="34" charset="0"/>
              </a:rPr>
              <a:t>“Choosing to do the WS Fellows Program was one of the best decisions I have ever made.” </a:t>
            </a:r>
            <a:r>
              <a:rPr lang="en-US" sz="1800" b="0" i="1" dirty="0">
                <a:solidFill>
                  <a:srgbClr val="222222"/>
                </a:solidFill>
                <a:effectLst/>
                <a:latin typeface="Arial" panose="020B0604020202020204" pitchFamily="34" charset="0"/>
              </a:rPr>
              <a:t>– Molly Dwyer Class of 2022</a:t>
            </a:r>
            <a:endParaRPr lang="en-US" dirty="0"/>
          </a:p>
        </p:txBody>
      </p:sp>
    </p:spTree>
    <p:extLst>
      <p:ext uri="{BB962C8B-B14F-4D97-AF65-F5344CB8AC3E}">
        <p14:creationId xmlns:p14="http://schemas.microsoft.com/office/powerpoint/2010/main" val="168539771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5624</TotalTime>
  <Words>1227</Words>
  <Application>Microsoft Macintosh PowerPoint</Application>
  <PresentationFormat>Widescreen</PresentationFormat>
  <Paragraphs>141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Georgia</vt:lpstr>
      <vt:lpstr>Gill Sans MT</vt:lpstr>
      <vt:lpstr>Times New Roman</vt:lpstr>
      <vt:lpstr>Gallery</vt:lpstr>
      <vt:lpstr>Winston-Salem Fellows </vt:lpstr>
      <vt:lpstr>How Many FellowS Have Completed the Program?</vt:lpstr>
      <vt:lpstr>PowerPoint Presentation</vt:lpstr>
      <vt:lpstr>Other Stats</vt:lpstr>
      <vt:lpstr>PowerPoint Presentation</vt:lpstr>
      <vt:lpstr>Special Thanks to 2021-22 Churches, Employers, Families and mentors</vt:lpstr>
      <vt:lpstr>PowerPoint Presentation</vt:lpstr>
      <vt:lpstr>Our 2022-23 Line-up</vt:lpstr>
      <vt:lpstr>PowerPoint Presentation</vt:lpstr>
      <vt:lpstr>Finance Update</vt:lpstr>
      <vt:lpstr>Budget 2022-23 $180,000</vt:lpstr>
      <vt:lpstr>PowerPoint Presentation</vt:lpstr>
      <vt:lpstr>Join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Winston-Salem Fellows </dc:title>
  <dc:creator>Ned Erickson</dc:creator>
  <cp:lastModifiedBy>Ned Erickson</cp:lastModifiedBy>
  <cp:revision>9</cp:revision>
  <dcterms:created xsi:type="dcterms:W3CDTF">2022-09-08T19:09:11Z</dcterms:created>
  <dcterms:modified xsi:type="dcterms:W3CDTF">2022-09-12T16:53:53Z</dcterms:modified>
</cp:coreProperties>
</file>